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ГТО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ГТО дети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E-46A8-B99E-A9F5F60D5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9E-46A8-B99E-A9F5F60D5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9E-46A8-B99E-A9F5F60D5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9E-46A8-B99E-A9F5F60D50BF}"/>
              </c:ext>
            </c:extLst>
          </c:dPt>
          <c:cat>
            <c:strRef>
              <c:f>Лист1!$A$2:$A$5</c:f>
              <c:strCache>
                <c:ptCount val="3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50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D-4E2E-A939-6377AAF4E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ГТО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золото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ГТО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E-4ACF-B426-E983D7440D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серебро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ГТО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E-4ACF-B426-E983D7440D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бронза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ГТО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8E-4ACF-B426-E983D7440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6288208"/>
        <c:axId val="1506285712"/>
      </c:barChart>
      <c:catAx>
        <c:axId val="150628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285712"/>
        <c:crosses val="autoZero"/>
        <c:auto val="1"/>
        <c:lblAlgn val="ctr"/>
        <c:lblOffset val="100"/>
        <c:noMultiLvlLbl val="0"/>
      </c:catAx>
      <c:valAx>
        <c:axId val="150628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28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Анкета</a:t>
            </a:r>
            <a:r>
              <a:rPr lang="ru-RU" baseline="0" dirty="0"/>
              <a:t> ГТО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Вам нравится сдавать нормы ГТО?</c:v>
                </c:pt>
                <c:pt idx="1">
                  <c:v>Знаете ли вы нормы ГТО?</c:v>
                </c:pt>
                <c:pt idx="2">
                  <c:v>Знаете ли вы историю появления ГТО?</c:v>
                </c:pt>
                <c:pt idx="3">
                  <c:v>Собираетесь ли вы сдавать ГТО в следующем году?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31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A-4639-B368-6FA636C3F2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Вам нравится сдавать нормы ГТО?</c:v>
                </c:pt>
                <c:pt idx="1">
                  <c:v>Знаете ли вы нормы ГТО?</c:v>
                </c:pt>
                <c:pt idx="2">
                  <c:v>Знаете ли вы историю появления ГТО?</c:v>
                </c:pt>
                <c:pt idx="3">
                  <c:v>Собираетесь ли вы сдавать ГТО в следующем году?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6A-4639-B368-6FA636C3F2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Вам нравится сдавать нормы ГТО?</c:v>
                </c:pt>
                <c:pt idx="1">
                  <c:v>Знаете ли вы нормы ГТО?</c:v>
                </c:pt>
                <c:pt idx="2">
                  <c:v>Знаете ли вы историю появления ГТО?</c:v>
                </c:pt>
                <c:pt idx="3">
                  <c:v>Собираетесь ли вы сдавать ГТО в следующем году?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46A-4639-B368-6FA636C3F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3914432"/>
        <c:axId val="1503912768"/>
      </c:barChart>
      <c:catAx>
        <c:axId val="150391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912768"/>
        <c:crosses val="autoZero"/>
        <c:auto val="1"/>
        <c:lblAlgn val="ctr"/>
        <c:lblOffset val="100"/>
        <c:noMultiLvlLbl val="0"/>
      </c:catAx>
      <c:valAx>
        <c:axId val="150391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9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8CC75-9F76-436E-B719-FC29B3220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89D623-B9F1-45F5-A392-0E227AC0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07C5B-0F00-4797-BF00-B218C29B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B1432-1901-4E7F-B7B2-2944F291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A6AE-CEB2-482F-B1D0-76D1C1DC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6A847-8B1B-40C9-BBEA-3AE36ED8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7F5CCC-2B09-4703-8903-75DBAC07C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A6E70-0B8C-40E5-9CA9-1785C972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345B5-31D8-4C91-9B64-9632886C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8783C-47AD-4FE1-A653-209BD622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A5573-0AF7-4C26-965B-766EE31A8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86FA9E-31FF-47DE-B407-C8E2A1B00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C7A789-6B58-4706-8282-29E55DAF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AE8D30-7E5D-48C5-91E8-A4A50EBD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96229-78D0-424D-918F-6D1D5879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6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058B-B498-4454-A163-0F460B95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66BD4-8938-49F4-84C8-E55976D07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549C2B-251C-4811-86A6-EF230D0B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14C2C-16F7-4222-B7C1-76DB88F1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1B2E9-0CF1-49D2-BF86-80147407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2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7B8C-7B71-49AA-AD32-A7D6AA86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FF7F96-3DAC-4F55-8B6E-077AA49C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1A81A0-D0CD-4963-895A-7E43EA68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29F2C-405D-4991-BD42-99ED88D1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3370-61EE-4723-BCC3-371B6513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EB34A-48A8-4C4C-A653-3AA45E83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76F31-30EA-4BFD-8688-33AE8D559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B2C14-05EF-4FFA-8489-04847EFA8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63DCED-FFDD-4C29-843F-407B12A8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FBE647-CAFB-49C3-BCA2-DCAC8BA6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3D204-1542-4903-93E7-CB43CBE1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4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5232D-E3C6-4AE0-9410-2334DB72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A9B9C-9D20-49DE-B937-595FA144F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E687A-1E05-4FBD-9293-8714B00C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1D8D79-6975-4E0E-BD65-EFB9BC8E1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9382A9-2AA9-429E-A66B-106B8A47C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F8A927-557F-474B-9917-64659AAC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1683B3-C46F-4483-8AC0-2D275519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09CC39-6DC8-4A8B-9DDB-F91B62BD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6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0C58E-DCCD-473E-B6CD-03D22B1B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9618D-F23D-4A26-B3F9-E122C4B4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4598E5-2B05-4531-9122-28F56EAD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081D31-8625-4221-8B46-8FB2F5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A75914-0AB6-405F-8A7B-71A35710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E43887-1697-4AF6-8964-BEFC34AA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964602-A102-4693-9F86-333A10A6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7773C-0497-43A2-AC43-9ED07968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9C470-A5FC-4751-BC52-D8B7BCB94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7DA6C8-B819-4573-BF9C-C2CE98A9B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68ACC3-4633-4C8D-86EE-88B05C36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E73402-A747-4A94-96A7-A1C0D467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7C91CD-96FB-4C9C-AA06-1A43AB27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3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5433F-D9FA-4FA9-B8B1-E411C838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6C3277-6AB5-46EF-9259-DA4A07B9A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E98188-A478-48DD-9FD2-C8A1120B6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5F1B8C-A9FD-4E9A-AF0A-C15D662F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C6FBB7-AACC-4613-AE37-9C4086B4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88965B-FFC0-483A-BF9C-CC3B579F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7CA48-1E63-4871-9B5A-3924B614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65E6F8-AF69-4E34-A60D-69362ED6B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FE2EE-5061-45C3-9F73-49D1337F0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7C6D-D647-4015-8B39-18F62229E37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F17B0-68E8-4F64-A830-409BFE4CB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C9414-8346-4101-BB16-C6E78725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B05A-B6EF-498B-9277-94C507210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0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671B2DF5-F7DC-4493-BEFF-F98553B4F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5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H02062U">
            <a:extLst>
              <a:ext uri="{FF2B5EF4-FFF2-40B4-BE49-F238E27FC236}">
                <a16:creationId xmlns:a16="http://schemas.microsoft.com/office/drawing/2014/main" id="{7B7B9C83-A394-4D6E-B0FF-9B0AFEB802A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6699" y="1168924"/>
            <a:ext cx="7286922" cy="453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E3D4E-8A9C-4BFF-9EF4-A4A80EA12F73}"/>
              </a:ext>
            </a:extLst>
          </p:cNvPr>
          <p:cNvSpPr txBox="1"/>
          <p:nvPr/>
        </p:nvSpPr>
        <p:spPr>
          <a:xfrm>
            <a:off x="2952945" y="5809166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latin typeface="Consolas" panose="020B0609020204030204" pitchFamily="49" charset="0"/>
              </a:rPr>
              <a:t>МБОУ ООШ с.Махоново </a:t>
            </a:r>
          </a:p>
          <a:p>
            <a:pPr algn="ctr"/>
            <a:r>
              <a:rPr lang="ru-RU" sz="2400" b="1">
                <a:latin typeface="Consolas" panose="020B0609020204030204" pitchFamily="49" charset="0"/>
              </a:rPr>
              <a:t>ШСК «Территория спорта»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9727-A5A3-4A1D-B20E-DF87FFE070FF}"/>
              </a:ext>
            </a:extLst>
          </p:cNvPr>
          <p:cNvSpPr txBox="1"/>
          <p:nvPr/>
        </p:nvSpPr>
        <p:spPr>
          <a:xfrm>
            <a:off x="2627327" y="108867"/>
            <a:ext cx="67456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onsolas" panose="020B0609020204030204" pitchFamily="49" charset="0"/>
              </a:rPr>
              <a:t>Номинация №7</a:t>
            </a:r>
          </a:p>
          <a:p>
            <a:pPr algn="ctr"/>
            <a:r>
              <a:rPr lang="ru-RU" sz="2800" b="1" dirty="0">
                <a:latin typeface="Consolas" panose="020B0609020204030204" pitchFamily="49" charset="0"/>
              </a:rPr>
              <a:t>Тема: «Участие в сдаче норм ГТО» </a:t>
            </a:r>
          </a:p>
        </p:txBody>
      </p:sp>
    </p:spTree>
    <p:extLst>
      <p:ext uri="{BB962C8B-B14F-4D97-AF65-F5344CB8AC3E}">
        <p14:creationId xmlns:p14="http://schemas.microsoft.com/office/powerpoint/2010/main" val="105735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2656CD0B-9ABE-4C01-BDD7-705EE8D1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B900F6-69C6-49AE-8DC8-7560227CF3C6}"/>
              </a:ext>
            </a:extLst>
          </p:cNvPr>
          <p:cNvSpPr txBox="1"/>
          <p:nvPr/>
        </p:nvSpPr>
        <p:spPr>
          <a:xfrm>
            <a:off x="7324626" y="2993010"/>
            <a:ext cx="455628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Наши советы легки и просты. 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Силу духа укрепим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Ты их выполнить спеши.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И здоровье сохраним!</a:t>
            </a:r>
          </a:p>
          <a:p>
            <a:pPr algn="ctr"/>
            <a:endParaRPr lang="ru-RU" sz="2000" b="1" i="0" dirty="0">
              <a:solidFill>
                <a:srgbClr val="0070C0"/>
              </a:solidFill>
              <a:effectLst/>
              <a:latin typeface="Consolas" panose="020B0609020204030204" pitchFamily="49" charset="0"/>
            </a:endParaRP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И тогда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Пусть будет лозунгом для нас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Трудности все победим!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ГТО – это супер,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ГТО- это класс!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6B783FF-89CF-421B-8DB4-93CEF8C5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28" y="2875584"/>
            <a:ext cx="4995421" cy="3746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2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5AD3F57D-C246-40D0-8EA4-23C3B1BF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6D1E17B7-0060-4E72-A2F3-84C1305A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2" y="2208228"/>
            <a:ext cx="6061436" cy="4546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5D4F0-E5B2-4EDC-BFB4-128E1B177576}"/>
              </a:ext>
            </a:extLst>
          </p:cNvPr>
          <p:cNvSpPr txBox="1"/>
          <p:nvPr/>
        </p:nvSpPr>
        <p:spPr>
          <a:xfrm>
            <a:off x="6642754" y="3059668"/>
            <a:ext cx="53230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Каждый год в нашей школе дети сдают ГТО</a:t>
            </a:r>
          </a:p>
        </p:txBody>
      </p:sp>
    </p:spTree>
    <p:extLst>
      <p:ext uri="{BB962C8B-B14F-4D97-AF65-F5344CB8AC3E}">
        <p14:creationId xmlns:p14="http://schemas.microsoft.com/office/powerpoint/2010/main" val="236499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1623B419-AF22-44A8-A8F0-F750129E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8B33F34-E5F5-4653-8B80-58CA3C100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245912"/>
              </p:ext>
            </p:extLst>
          </p:nvPr>
        </p:nvGraphicFramePr>
        <p:xfrm>
          <a:off x="3139126" y="2491906"/>
          <a:ext cx="6259397" cy="383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220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5F56175B-4239-4C44-BA07-3C5155F5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2DFAB02-EE98-4996-BEA9-B98B40950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718768"/>
              </p:ext>
            </p:extLst>
          </p:nvPr>
        </p:nvGraphicFramePr>
        <p:xfrm>
          <a:off x="3229204" y="2435344"/>
          <a:ext cx="5122944" cy="379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068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3384DABC-9C8E-49D2-8F16-4B96FFD7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AA3F59A-551F-490B-A49C-AAD0AB832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819729"/>
              </p:ext>
            </p:extLst>
          </p:nvPr>
        </p:nvGraphicFramePr>
        <p:xfrm>
          <a:off x="2281285" y="2653646"/>
          <a:ext cx="8210747" cy="420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521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925D4951-37AB-45D3-B330-BB0C083A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C554D858-0578-43CE-B713-38F951B5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12" y="3429000"/>
            <a:ext cx="7282575" cy="347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EB0BB-D180-4B9F-ACDD-B6707A7B0A52}"/>
              </a:ext>
            </a:extLst>
          </p:cNvPr>
          <p:cNvSpPr txBox="1"/>
          <p:nvPr/>
        </p:nvSpPr>
        <p:spPr>
          <a:xfrm>
            <a:off x="3923907" y="2449715"/>
            <a:ext cx="4805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6073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>
            <a:extLst>
              <a:ext uri="{FF2B5EF4-FFF2-40B4-BE49-F238E27FC236}">
                <a16:creationId xmlns:a16="http://schemas.microsoft.com/office/drawing/2014/main" id="{04380210-5D02-4751-9533-CA20D4CD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08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D35B40-6502-49A8-965F-E056992EAAE7}"/>
              </a:ext>
            </a:extLst>
          </p:cNvPr>
          <p:cNvSpPr txBox="1"/>
          <p:nvPr/>
        </p:nvSpPr>
        <p:spPr>
          <a:xfrm>
            <a:off x="4206713" y="1737682"/>
            <a:ext cx="39474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Что такое ГТО -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я узнал не так давно.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В школе мы на физкультуре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Нормы разные сдаем.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545F7-49CD-43B1-8DF4-F1D9A004983C}"/>
              </a:ext>
            </a:extLst>
          </p:cNvPr>
          <p:cNvSpPr txBox="1"/>
          <p:nvPr/>
        </p:nvSpPr>
        <p:spPr>
          <a:xfrm>
            <a:off x="65202" y="3303092"/>
            <a:ext cx="6030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ГТО – это всегда все в порядке у тебя: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Настроение, здоровье, бодрость духа,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свежий ум, ловкость, сила,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оптимизм, к спорту уважение.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0D21E-6B13-413D-9C65-37805E82D5D3}"/>
              </a:ext>
            </a:extLst>
          </p:cNvPr>
          <p:cNvSpPr txBox="1"/>
          <p:nvPr/>
        </p:nvSpPr>
        <p:spPr>
          <a:xfrm>
            <a:off x="-186179" y="5019330"/>
            <a:ext cx="83403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Мы задумались всем классом, как сдать нормы ГТО.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Обсудили и решили – нужен план нам для того.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Мы сейчас вас познакомим, что включили мы в него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И совет простой дадим, что нам делать, как нам быть,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как все нормы покорить.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4A98257-3B92-4D14-AC44-AEBCE751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31" y="2832156"/>
            <a:ext cx="4519367" cy="3389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3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559BF698-1C7E-477E-B3AB-90D82892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08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3AFC2-DFF8-4E74-A1FB-DA9A714A1B5F}"/>
              </a:ext>
            </a:extLst>
          </p:cNvPr>
          <p:cNvSpPr txBox="1"/>
          <p:nvPr/>
        </p:nvSpPr>
        <p:spPr>
          <a:xfrm>
            <a:off x="3358299" y="2043643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Вот вам первый наш совет – начинаем день с зарядки.</a:t>
            </a:r>
            <a:endParaRPr lang="ru-RU" sz="2000" b="1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49ABE-8D94-4EBB-98B3-78064ECC0F7C}"/>
              </a:ext>
            </a:extLst>
          </p:cNvPr>
          <p:cNvSpPr txBox="1"/>
          <p:nvPr/>
        </p:nvSpPr>
        <p:spPr>
          <a:xfrm>
            <a:off x="-421849" y="2994350"/>
            <a:ext cx="6094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Для чего нужна зарядка?-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Это вовсе не загадка-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Чтобы силу развивать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И весь день не уставать.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Ты зарядкой занимайся, обливайся, вытирайся.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429FC-E542-438A-A6E8-5CD27AB1FEB0}"/>
              </a:ext>
            </a:extLst>
          </p:cNvPr>
          <p:cNvSpPr txBox="1"/>
          <p:nvPr/>
        </p:nvSpPr>
        <p:spPr>
          <a:xfrm>
            <a:off x="1550709" y="5261004"/>
            <a:ext cx="63065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И режим дня, мои друзья, 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надо соблюдать всегда.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Чтоб здоровье сохранить,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Организм свой укрепить.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E48B6E0-0438-415E-8624-6BA5E876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81" y="3041787"/>
            <a:ext cx="4776248" cy="358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9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559BF698-1C7E-477E-B3AB-90D82892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22D47F-8B16-423F-BA54-FDF32FDF96B8}"/>
              </a:ext>
            </a:extLst>
          </p:cNvPr>
          <p:cNvSpPr txBox="1"/>
          <p:nvPr/>
        </p:nvSpPr>
        <p:spPr>
          <a:xfrm>
            <a:off x="3009507" y="2043643"/>
            <a:ext cx="7162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А теперь совет второй – физкультурой занимайся!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Будешь весел и здоров - позабудешь докторов.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426CD-5FB6-4E11-A0F4-14BD1159B017}"/>
              </a:ext>
            </a:extLst>
          </p:cNvPr>
          <p:cNvSpPr txBox="1"/>
          <p:nvPr/>
        </p:nvSpPr>
        <p:spPr>
          <a:xfrm>
            <a:off x="7487240" y="3796646"/>
            <a:ext cx="46356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Посмотрите все на нас: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Физкультура – высший класс!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Заниматься не ленись-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к нормам ГТО стремись!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838964-EA25-4FFD-8485-F2F8A699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6244"/>
            <a:ext cx="6954887" cy="391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B831156B-DE22-4EAD-BBD9-9CC43EBD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0B7C6D-8E5F-4E24-A48D-A29957AA42E2}"/>
              </a:ext>
            </a:extLst>
          </p:cNvPr>
          <p:cNvSpPr txBox="1"/>
          <p:nvPr/>
        </p:nvSpPr>
        <p:spPr>
          <a:xfrm>
            <a:off x="426564" y="3234014"/>
            <a:ext cx="60944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А в третьих, – быть здоровыми всегда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Вот звенит звонок на перемену,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Невозможно без отдыха и без труда.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чтоб отдохнул ты непременно.</a:t>
            </a:r>
          </a:p>
          <a:p>
            <a:pPr algn="ctr"/>
            <a:endParaRPr lang="ru-RU" sz="2000" b="1" i="0" dirty="0">
              <a:solidFill>
                <a:srgbClr val="0070C0"/>
              </a:solidFill>
              <a:effectLst/>
              <a:latin typeface="Consolas" panose="020B0609020204030204" pitchFamily="49" charset="0"/>
            </a:endParaRP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На уроках физкультминутка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Про спорт и тут не забывай: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обязательно нужна.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в подвижные игры с друзьями играй!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D71777-3436-43CD-B6D9-82C17D00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06" y="2488675"/>
            <a:ext cx="4919420" cy="3689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6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E15A22E3-BB2B-4FA9-9712-58783A58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E4FA97-402D-48C5-951C-0726921DE640}"/>
              </a:ext>
            </a:extLst>
          </p:cNvPr>
          <p:cNvSpPr txBox="1"/>
          <p:nvPr/>
        </p:nvSpPr>
        <p:spPr>
          <a:xfrm>
            <a:off x="5501326" y="3127418"/>
            <a:ext cx="66906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Вот четвёртый вам совет: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чтобы сильным быть,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здоровым и к труду всегда готовым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ты про школу не забудь.</a:t>
            </a:r>
          </a:p>
          <a:p>
            <a:pPr algn="ctr"/>
            <a:endParaRPr lang="ru-RU" sz="2000" b="1" i="0" dirty="0">
              <a:solidFill>
                <a:srgbClr val="0070C0"/>
              </a:solidFill>
              <a:effectLst/>
              <a:latin typeface="Consolas" panose="020B0609020204030204" pitchFamily="49" charset="0"/>
            </a:endParaRP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Если вдруг соревнование – 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всех зову до одного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потрудитесь о-го-го! -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Готовясь к сдаче ГТО.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9254DC5-3E35-45AB-864A-A15B253F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74" y="2863392"/>
            <a:ext cx="3689020" cy="3900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7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BDA6C7B2-C022-4C2C-8857-5DD02D8D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CC643-2AF7-4202-89BE-55D0CC4745A7}"/>
              </a:ext>
            </a:extLst>
          </p:cNvPr>
          <p:cNvSpPr txBox="1"/>
          <p:nvPr/>
        </p:nvSpPr>
        <p:spPr>
          <a:xfrm>
            <a:off x="256880" y="3664291"/>
            <a:ext cx="60944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Пятый совет мы готовы вам дать.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Хочешь смелым стать и ловким?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Приходи на тренировку.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Тренируясь раз по сто –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Сдадим все нормы ГТО!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86ACFFD-E266-4EB6-9371-7335DBCE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4219"/>
            <a:ext cx="5143892" cy="3857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9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B03D64E0-38E1-4F41-9374-F3249F90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CD5CD6-34C4-498D-A09A-A4506977041F}"/>
              </a:ext>
            </a:extLst>
          </p:cNvPr>
          <p:cNvSpPr txBox="1"/>
          <p:nvPr/>
        </p:nvSpPr>
        <p:spPr>
          <a:xfrm>
            <a:off x="6096000" y="3347137"/>
            <a:ext cx="56254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Шестой слушай наш совет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Хочешь выносливым быть –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тренируйся: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дома, на отдыхе, в играх с друзьями,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чтобы быть здоровым, ко всему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готовым.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Это важно, это нужно для того,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чтоб сдать нормы ГТО.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3E23E02-2C6A-45E9-A015-1E56CF5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5" y="2742103"/>
            <a:ext cx="5407304" cy="405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>
            <a:extLst>
              <a:ext uri="{FF2B5EF4-FFF2-40B4-BE49-F238E27FC236}">
                <a16:creationId xmlns:a16="http://schemas.microsoft.com/office/drawing/2014/main" id="{82F93992-454E-4852-AD3F-4E6963DD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12192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BE568-9235-4DBE-A747-A5D642D88A25}"/>
              </a:ext>
            </a:extLst>
          </p:cNvPr>
          <p:cNvSpPr txBox="1"/>
          <p:nvPr/>
        </p:nvSpPr>
        <p:spPr>
          <a:xfrm>
            <a:off x="480768" y="3498684"/>
            <a:ext cx="51564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А седьмой совет такой: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Ты про родителей не забывай, 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их к спорту тоже привлекай.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Всех зови до одного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К дружбе со спортом и ГТО!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0E0E2D3-96DB-4462-BFA9-997F9522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884053"/>
            <a:ext cx="4776248" cy="358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84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441</Words>
  <Application>Microsoft Office PowerPoint</Application>
  <PresentationFormat>Широкоэкранный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Consolas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2025-08-31T20:38:12Z</dcterms:created>
  <dcterms:modified xsi:type="dcterms:W3CDTF">2025-09-01T08:25:05Z</dcterms:modified>
</cp:coreProperties>
</file>